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70" r:id="rId13"/>
    <p:sldId id="266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8" r:id="rId30"/>
    <p:sldId id="289" r:id="rId31"/>
    <p:sldId id="284" r:id="rId32"/>
    <p:sldId id="285" r:id="rId33"/>
    <p:sldId id="286" r:id="rId34"/>
    <p:sldId id="287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4" r:id="rId56"/>
    <p:sldId id="318" r:id="rId57"/>
    <p:sldId id="310" r:id="rId58"/>
    <p:sldId id="311" r:id="rId59"/>
    <p:sldId id="312" r:id="rId60"/>
    <p:sldId id="313" r:id="rId61"/>
    <p:sldId id="315" r:id="rId62"/>
    <p:sldId id="317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4" r:id="rId89"/>
    <p:sldId id="345" r:id="rId90"/>
    <p:sldId id="346" r:id="rId91"/>
    <p:sldId id="347" r:id="rId92"/>
    <p:sldId id="348" r:id="rId93"/>
    <p:sldId id="349" r:id="rId94"/>
    <p:sldId id="350" r:id="rId95"/>
    <p:sldId id="351" r:id="rId96"/>
    <p:sldId id="352" r:id="rId97"/>
    <p:sldId id="353" r:id="rId98"/>
    <p:sldId id="354" r:id="rId99"/>
    <p:sldId id="355" r:id="rId100"/>
    <p:sldId id="356" r:id="rId101"/>
    <p:sldId id="357" r:id="rId102"/>
    <p:sldId id="358" r:id="rId10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CC3399"/>
    <a:srgbClr val="CC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ableStyles" Target="tableStyle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gif"/><Relationship Id="rId4" Type="http://schemas.openxmlformats.org/officeDocument/2006/relationships/image" Target="../media/image7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gi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gi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19.xml"/><Relationship Id="rId18" Type="http://schemas.openxmlformats.org/officeDocument/2006/relationships/slide" Target="slide21.xml"/><Relationship Id="rId26" Type="http://schemas.openxmlformats.org/officeDocument/2006/relationships/slide" Target="slide53.xml"/><Relationship Id="rId3" Type="http://schemas.openxmlformats.org/officeDocument/2006/relationships/slide" Target="slide15.xml"/><Relationship Id="rId21" Type="http://schemas.openxmlformats.org/officeDocument/2006/relationships/slide" Target="slide51.xml"/><Relationship Id="rId7" Type="http://schemas.openxmlformats.org/officeDocument/2006/relationships/slide" Target="slide7.xml"/><Relationship Id="rId12" Type="http://schemas.openxmlformats.org/officeDocument/2006/relationships/slide" Target="slide9.xml"/><Relationship Id="rId17" Type="http://schemas.openxmlformats.org/officeDocument/2006/relationships/slide" Target="slide11.xml"/><Relationship Id="rId25" Type="http://schemas.openxmlformats.org/officeDocument/2006/relationships/slide" Target="slide43.xml"/><Relationship Id="rId2" Type="http://schemas.openxmlformats.org/officeDocument/2006/relationships/slide" Target="slide5.xml"/><Relationship Id="rId16" Type="http://schemas.openxmlformats.org/officeDocument/2006/relationships/slide" Target="slide49.xml"/><Relationship Id="rId20" Type="http://schemas.openxmlformats.org/officeDocument/2006/relationships/slide" Target="slide4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5.xml"/><Relationship Id="rId11" Type="http://schemas.openxmlformats.org/officeDocument/2006/relationships/slide" Target="slide47.xml"/><Relationship Id="rId24" Type="http://schemas.openxmlformats.org/officeDocument/2006/relationships/slide" Target="slide33.xml"/><Relationship Id="rId5" Type="http://schemas.openxmlformats.org/officeDocument/2006/relationships/slide" Target="slide35.xml"/><Relationship Id="rId15" Type="http://schemas.openxmlformats.org/officeDocument/2006/relationships/slide" Target="slide39.xml"/><Relationship Id="rId23" Type="http://schemas.openxmlformats.org/officeDocument/2006/relationships/slide" Target="slide23.xml"/><Relationship Id="rId10" Type="http://schemas.openxmlformats.org/officeDocument/2006/relationships/slide" Target="slide37.xml"/><Relationship Id="rId19" Type="http://schemas.openxmlformats.org/officeDocument/2006/relationships/slide" Target="slide31.xml"/><Relationship Id="rId4" Type="http://schemas.openxmlformats.org/officeDocument/2006/relationships/slide" Target="slide25.xml"/><Relationship Id="rId9" Type="http://schemas.openxmlformats.org/officeDocument/2006/relationships/slide" Target="slide27.xml"/><Relationship Id="rId14" Type="http://schemas.openxmlformats.org/officeDocument/2006/relationships/slide" Target="slide29.xml"/><Relationship Id="rId22" Type="http://schemas.openxmlformats.org/officeDocument/2006/relationships/slide" Target="slide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gi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gi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gi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gi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5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3.xml"/><Relationship Id="rId5" Type="http://schemas.openxmlformats.org/officeDocument/2006/relationships/slide" Target="slide61.xml"/><Relationship Id="rId4" Type="http://schemas.openxmlformats.org/officeDocument/2006/relationships/slide" Target="slide5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gi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gi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gi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gi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gi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gi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gi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gi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gif"/><Relationship Id="rId4" Type="http://schemas.openxmlformats.org/officeDocument/2006/relationships/slide" Target="slide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gi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gif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gi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gif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gif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gif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gif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gif"/><Relationship Id="rId4" Type="http://schemas.openxmlformats.org/officeDocument/2006/relationships/image" Target="../media/image70.gif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gif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gif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00px-Конкурсы_Шаповаловой.jpg"/>
          <p:cNvPicPr>
            <a:picLocks noChangeAspect="1"/>
          </p:cNvPicPr>
          <p:nvPr/>
        </p:nvPicPr>
        <p:blipFill>
          <a:blip r:embed="rId2" cstate="print"/>
          <a:srcRect b="444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38400" y="228600"/>
            <a:ext cx="42922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ln w="38100">
                  <a:solidFill>
                    <a:srgbClr val="7030A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ВИКТОРИНА</a:t>
            </a:r>
            <a:endParaRPr lang="ru-RU" sz="6000" b="1" dirty="0">
              <a:ln w="38100">
                <a:solidFill>
                  <a:srgbClr val="7030A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952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 l="6557" r="601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4600" y="304800"/>
            <a:ext cx="251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ТАТАМИ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 descr="fight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15200" y="5410200"/>
            <a:ext cx="1581150" cy="1221798"/>
          </a:xfrm>
          <a:prstGeom prst="rect">
            <a:avLst/>
          </a:prstGeom>
          <a:ln w="38100">
            <a:solidFill>
              <a:srgbClr val="CC3399"/>
            </a:solidFill>
          </a:ln>
        </p:spPr>
      </p:pic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5400" y="1600200"/>
            <a:ext cx="6019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Уникальная гимнастка: </a:t>
            </a:r>
            <a:endParaRPr lang="ru-RU" sz="4000" dirty="0" smtClean="0"/>
          </a:p>
          <a:p>
            <a:pPr algn="ctr"/>
            <a:r>
              <a:rPr lang="ru-RU" sz="4000" dirty="0" smtClean="0"/>
              <a:t>имеет </a:t>
            </a:r>
            <a:r>
              <a:rPr lang="ru-RU" sz="4000" dirty="0" smtClean="0"/>
              <a:t>18 олимпийских медалей, </a:t>
            </a:r>
            <a:endParaRPr lang="ru-RU" sz="4000" dirty="0" smtClean="0"/>
          </a:p>
          <a:p>
            <a:pPr algn="ctr"/>
            <a:r>
              <a:rPr lang="ru-RU" sz="4000" dirty="0" smtClean="0"/>
              <a:t>из </a:t>
            </a:r>
            <a:r>
              <a:rPr lang="ru-RU" sz="4000" dirty="0" smtClean="0"/>
              <a:t>них </a:t>
            </a:r>
            <a:r>
              <a:rPr lang="ru-RU" sz="4000" i="1" dirty="0" smtClean="0"/>
              <a:t>– </a:t>
            </a:r>
            <a:r>
              <a:rPr lang="ru-RU" sz="4000" dirty="0" smtClean="0"/>
              <a:t>9 золотых</a:t>
            </a:r>
            <a:r>
              <a:rPr lang="ru-RU" sz="2000" dirty="0" smtClean="0"/>
              <a:t>. </a:t>
            </a:r>
            <a:endParaRPr lang="ru-RU" sz="2000" dirty="0"/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atynina_larisa_3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1295400"/>
            <a:ext cx="4114800" cy="5237018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3" name="Рисунок 2" descr="tm_189_3603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533400"/>
            <a:ext cx="3657600" cy="584281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419600" y="304800"/>
            <a:ext cx="37449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99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Лариса </a:t>
            </a:r>
            <a:r>
              <a:rPr lang="ru-RU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99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Латынина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99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Рисунок 4" descr="a8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772400" y="5181600"/>
            <a:ext cx="990600" cy="147161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676400"/>
            <a:ext cx="595233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 потолка — вниз два каната,</a:t>
            </a:r>
          </a:p>
          <a:p>
            <a:r>
              <a:rPr lang="ru-RU" sz="3600" dirty="0" smtClean="0"/>
              <a:t>Бублики на них, ребята.</a:t>
            </a:r>
          </a:p>
          <a:p>
            <a:r>
              <a:rPr lang="ru-RU" sz="3600" dirty="0" smtClean="0"/>
              <a:t>Вы, конечно же, узнали:</a:t>
            </a:r>
          </a:p>
          <a:p>
            <a:r>
              <a:rPr lang="ru-RU" sz="3600" dirty="0" smtClean="0"/>
              <a:t>Что за бублики в спортзале?</a:t>
            </a:r>
            <a:endParaRPr lang="ru-RU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30x2000_1341612648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43400" y="304800"/>
            <a:ext cx="27008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КОЛЬЦА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 descr="1814100gm1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77636" y="5181600"/>
            <a:ext cx="1873624" cy="1447800"/>
          </a:xfrm>
          <a:prstGeom prst="rect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676400"/>
            <a:ext cx="687662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Снаряд есть у боксёров — груша.</a:t>
            </a:r>
          </a:p>
          <a:p>
            <a:r>
              <a:rPr lang="ru-RU" sz="3600" dirty="0" smtClean="0"/>
              <a:t>А в этом спорте «фрукт» получше.</a:t>
            </a:r>
          </a:p>
          <a:p>
            <a:r>
              <a:rPr lang="ru-RU" sz="3600" dirty="0" smtClean="0"/>
              <a:t>Там забивает мяч спортсмен</a:t>
            </a:r>
          </a:p>
          <a:p>
            <a:r>
              <a:rPr lang="ru-RU" sz="3600" dirty="0" smtClean="0"/>
              <a:t>В ворота в виде буквы Н,</a:t>
            </a:r>
          </a:p>
          <a:p>
            <a:r>
              <a:rPr lang="ru-RU" sz="3600" dirty="0" smtClean="0"/>
              <a:t>На сливу очень мяч похож.</a:t>
            </a:r>
          </a:p>
          <a:p>
            <a:r>
              <a:rPr lang="ru-RU" sz="3600" dirty="0" smtClean="0"/>
              <a:t>Вид спорта этот назовёшь?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15456939_online_ua-1292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 b="6098"/>
          <a:stretch>
            <a:fillRect/>
          </a:stretch>
        </p:blipFill>
        <p:spPr>
          <a:xfrm>
            <a:off x="0" y="-40105"/>
            <a:ext cx="9144000" cy="68981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41148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РЕГБИ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Рисунок 4" descr="smiles-sport-284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43800" y="5549490"/>
            <a:ext cx="1038225" cy="993570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838200"/>
            <a:ext cx="8077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Командная спортивная игра, в процессе которой две команды соревнуются на специальной площадке, разделённой сеткой, стремясь направить мяч на сторону соперника таким образом, чтобы он приземлился на площадке противника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88px-Bulgaria-serbia_volley_2012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 l="1099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67022" y="304800"/>
            <a:ext cx="32787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Волейбол </a:t>
            </a:r>
            <a:endParaRPr lang="ru-RU" sz="5400" b="1" dirty="0">
              <a:ln w="18000">
                <a:solidFill>
                  <a:srgbClr val="FF0000"/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 descr="hobbies11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86600" y="4800600"/>
            <a:ext cx="1781175" cy="1781175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V="1">
            <a:off x="1371600" y="1295400"/>
            <a:ext cx="6400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В настоящее время самый популярный и массовый вид спорта в мире</a:t>
            </a:r>
            <a:endParaRPr lang="ru-RU" sz="5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_4f1021f2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14800" y="381000"/>
            <a:ext cx="38135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ФУТБОЛ</a:t>
            </a:r>
            <a:endParaRPr lang="ru-RU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7" name="Рисунок 6" descr="67102860_1290789964_e6dd8646524a23f913717129a9a92490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12831" y="5181600"/>
            <a:ext cx="1150144" cy="1051560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V="1">
            <a:off x="1219199" y="2232281"/>
            <a:ext cx="678179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Какой из мячей самый тяжёлый: волейбольный, футбольный, баскетбольный?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</a:rPr>
              <a:t>ВЫБЕРИ РАУНД</a:t>
            </a:r>
            <a:endParaRPr lang="ru-RU" sz="6600" dirty="0">
              <a:ln>
                <a:solidFill>
                  <a:srgbClr val="FFC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Олимпийская мозаика</a:t>
            </a:r>
            <a:endParaRPr lang="ru-RU" sz="24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Спорт! Спорт! Спорт!</a:t>
            </a:r>
            <a:endParaRPr lang="ru-RU" sz="2400" b="1" dirty="0"/>
          </a:p>
        </p:txBody>
      </p:sp>
      <p:pic>
        <p:nvPicPr>
          <p:cNvPr id="7" name="Рисунок 6" descr="194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2819400"/>
            <a:ext cx="2902373" cy="2213674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9" name="Рисунок 8" descr="2903865-89402985e594749e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90600" y="2841880"/>
            <a:ext cx="3581400" cy="2220468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0px-Basketball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0"/>
            <a:ext cx="5410200" cy="5410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9600" y="5638800"/>
            <a:ext cx="6282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БАСКЕТБОЛЬНЫЙ МЯЧ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Рисунок 4" descr="sport036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91400" y="4343400"/>
            <a:ext cx="1144292" cy="1022927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295400"/>
            <a:ext cx="8305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В этой игре за мяч, заброшенный с ближней и средней дистанции, засчитывается 2 очка, </a:t>
            </a:r>
            <a:endParaRPr lang="ru-RU" sz="4800" dirty="0" smtClean="0"/>
          </a:p>
          <a:p>
            <a:pPr algn="ctr"/>
            <a:r>
              <a:rPr lang="ru-RU" sz="4800" dirty="0" smtClean="0"/>
              <a:t>с </a:t>
            </a:r>
            <a:r>
              <a:rPr lang="ru-RU" sz="4800" dirty="0" smtClean="0"/>
              <a:t>дальней  — 3 очка…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asketball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 l="12246" r="264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4442" y="685800"/>
            <a:ext cx="36673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БАСКЕТБОЛ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Рисунок 4" descr="smiles-sport-296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1600" y="5257800"/>
            <a:ext cx="1257300" cy="122478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066800"/>
            <a:ext cx="8534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Считается, что эту игру придумали шотландские пастухи, которые с помощью посохов загоняли камни в кроличьи норы. Позже игра была окультурена, а посох и камни заменили клюшка и шарик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123\Desktop\Картинки\Спорт\Сочи 2014 олимпиада\arizona-golf-schools-8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10294" r="1473"/>
          <a:stretch>
            <a:fillRect/>
          </a:stretch>
        </p:blipFill>
        <p:spPr bwMode="auto">
          <a:xfrm>
            <a:off x="0" y="0"/>
            <a:ext cx="9144000" cy="690467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90600" y="457200"/>
            <a:ext cx="26887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ГОЛЬФ</a:t>
            </a:r>
            <a:endParaRPr lang="ru-RU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6" name="Рисунок 5" descr="sport003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96200" y="5181600"/>
            <a:ext cx="1038225" cy="1038225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990600"/>
            <a:ext cx="8305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Экстремальный вид спорта, заключающийся в катании, а также в исполнении различных трюков на специальной доске, к котором прикручены </a:t>
            </a:r>
            <a:r>
              <a:rPr lang="ru-RU" sz="4800" dirty="0" smtClean="0"/>
              <a:t>ролики</a:t>
            </a:r>
            <a:r>
              <a:rPr lang="ru-RU" sz="4800" dirty="0" smtClean="0"/>
              <a:t>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nformation_items_156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1311" y="5562600"/>
            <a:ext cx="49087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СКЕЙТБОРДИНГ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 descr="67057073_1290697108_60362e4a00dc4c8fa54dba565dabb2e4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0" y="5181600"/>
            <a:ext cx="936172" cy="1228726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295400"/>
            <a:ext cx="8077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Олимпийский вид спорта, заключающийся в спуске с заснеженных склонов и гор на специальном снаряде – доске…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-snoubord41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 r="1104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43400" y="533400"/>
            <a:ext cx="41535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СНОУБОРДИНГ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Рисунок 4" descr="smiles-sport-543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43800" y="5715000"/>
            <a:ext cx="1368778" cy="923925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838200"/>
            <a:ext cx="8153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Вид спорта и вид активного отдыха, который заключается в лазании по естественному (скалы) или искусственному (</a:t>
            </a:r>
            <a:r>
              <a:rPr lang="ru-RU" sz="4000" dirty="0" err="1" smtClean="0"/>
              <a:t>скалодром</a:t>
            </a:r>
            <a:r>
              <a:rPr lang="ru-RU" sz="4000" dirty="0" smtClean="0"/>
              <a:t>) рельефу. Зародившись как разновидность альпинизма,  настоящее время — самостоятельный вид спорта…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2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Segoe Print" pitchFamily="2" charset="0"/>
                          <a:cs typeface="Mongolian Baiti" pitchFamily="66" charset="0"/>
                        </a:rPr>
                        <a:t>Спортивные загадки</a:t>
                      </a:r>
                      <a:endParaRPr lang="ru-RU" sz="2000" dirty="0">
                        <a:latin typeface="Segoe Print" pitchFamily="2" charset="0"/>
                        <a:cs typeface="Mongolian Baiti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Segoe Print" pitchFamily="2" charset="0"/>
                          <a:cs typeface="Mongolian Baiti" pitchFamily="66" charset="0"/>
                        </a:rPr>
                        <a:t>Мой весёлый звонкий мяч</a:t>
                      </a:r>
                      <a:endParaRPr lang="ru-RU" sz="2000" dirty="0">
                        <a:latin typeface="Segoe Print" pitchFamily="2" charset="0"/>
                        <a:cs typeface="Mongolian Baiti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Segoe Print" pitchFamily="2" charset="0"/>
                          <a:ea typeface="Times New Roman"/>
                          <a:cs typeface="Mongolian Baiti" pitchFamily="66" charset="0"/>
                        </a:rPr>
                        <a:t>Экстрим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Segoe Print" pitchFamily="2" charset="0"/>
                        <a:ea typeface="Times New Roman"/>
                        <a:cs typeface="Mongolian Baiti" pitchFamily="66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Segoe Print" pitchFamily="2" charset="0"/>
                          <a:ea typeface="Times New Roman"/>
                          <a:cs typeface="Mongolian Baiti" pitchFamily="66" charset="0"/>
                        </a:rPr>
                        <a:t>Герои спорта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Segoe Print" pitchFamily="2" charset="0"/>
                          <a:ea typeface="Times New Roman"/>
                          <a:cs typeface="Mongolian Baiti" pitchFamily="66" charset="0"/>
                        </a:rPr>
                        <a:t>Спорт в массы</a:t>
                      </a:r>
                    </a:p>
                  </a:txBody>
                  <a:tcPr marL="68580" marR="68580" marT="0" marB="0"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2" action="ppaction://hlinksldjump"/>
                        </a:rPr>
                        <a:t>10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3" action="ppaction://hlinksldjump"/>
                        </a:rPr>
                        <a:t>10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4" action="ppaction://hlinksldjump"/>
                        </a:rPr>
                        <a:t>10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5" action="ppaction://hlinksldjump"/>
                        </a:rPr>
                        <a:t>10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6" action="ppaction://hlinksldjump"/>
                        </a:rPr>
                        <a:t>10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7" action="ppaction://hlinksldjump"/>
                        </a:rPr>
                        <a:t>20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8" action="ppaction://hlinksldjump"/>
                        </a:rPr>
                        <a:t>20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9" action="ppaction://hlinksldjump"/>
                        </a:rPr>
                        <a:t>20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10" action="ppaction://hlinksldjump"/>
                        </a:rPr>
                        <a:t>20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11" action="ppaction://hlinksldjump"/>
                        </a:rPr>
                        <a:t>20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12" action="ppaction://hlinksldjump"/>
                        </a:rPr>
                        <a:t>30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13" action="ppaction://hlinksldjump"/>
                        </a:rPr>
                        <a:t>30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14" action="ppaction://hlinksldjump"/>
                        </a:rPr>
                        <a:t>30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15" action="ppaction://hlinksldjump"/>
                        </a:rPr>
                        <a:t>30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16" action="ppaction://hlinksldjump"/>
                        </a:rPr>
                        <a:t>30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17" action="ppaction://hlinksldjump"/>
                        </a:rPr>
                        <a:t>40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18" action="ppaction://hlinksldjump"/>
                        </a:rPr>
                        <a:t>40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19" action="ppaction://hlinksldjump"/>
                        </a:rPr>
                        <a:t>40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20" action="ppaction://hlinksldjump"/>
                        </a:rPr>
                        <a:t>40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21" action="ppaction://hlinksldjump"/>
                        </a:rPr>
                        <a:t>40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22" action="ppaction://hlinksldjump"/>
                        </a:rPr>
                        <a:t>50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23" action="ppaction://hlinksldjump"/>
                        </a:rPr>
                        <a:t>50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24" action="ppaction://hlinksldjump"/>
                        </a:rPr>
                        <a:t>50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25" action="ppaction://hlinksldjump"/>
                        </a:rPr>
                        <a:t>50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B0F0"/>
                          </a:solidFill>
                          <a:hlinkClick r:id="rId26" action="ppaction://hlinksldjump"/>
                        </a:rPr>
                        <a:t>50</a:t>
                      </a:r>
                      <a:endParaRPr lang="ru-RU" sz="48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7862f53f6e39f2ab597273c8be9b3eb.kamchatka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 t="602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9953" y="304800"/>
            <a:ext cx="45331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СКАЛОЛАЗАНИЕ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 descr="rock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91450" y="5257800"/>
            <a:ext cx="885825" cy="1181100"/>
          </a:xfrm>
          <a:prstGeom prst="rect">
            <a:avLst/>
          </a:prstGeom>
          <a:ln w="38100">
            <a:solidFill>
              <a:srgbClr val="CC99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990600"/>
            <a:ext cx="76962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Экстремальный аттракцион, вид спорта, заключающийся в спуске человека в прозрачном шаре с горы или связанный с пересечением водоёмов внутри аналогичного шара….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b8e352ca83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 l="10735"/>
          <a:stretch>
            <a:fillRect/>
          </a:stretch>
        </p:blipFill>
        <p:spPr>
          <a:xfrm>
            <a:off x="0" y="0"/>
            <a:ext cx="919735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000" y="228600"/>
            <a:ext cx="29260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ЗОРБИНГ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 descr="66d0e117d0efa0854685518c5941a956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67600" y="5326380"/>
            <a:ext cx="1009650" cy="908685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990600"/>
            <a:ext cx="8153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Общее название видов спорта, связанных с преодолением специально построенных или естественных препятствий на велосипеде, мотоцикле, легковом автомобиле повышенной проходимости или </a:t>
            </a:r>
            <a:r>
              <a:rPr lang="ru-RU" sz="4000" dirty="0" smtClean="0"/>
              <a:t>грузовике</a:t>
            </a:r>
            <a:r>
              <a:rPr lang="ru-RU" sz="4000" dirty="0" smtClean="0"/>
              <a:t>.</a:t>
            </a:r>
            <a:r>
              <a:rPr lang="ru-RU" sz="4000" dirty="0" smtClean="0"/>
              <a:t>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5386_trial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 b="888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65543" y="685800"/>
            <a:ext cx="24272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ТРИАЛ</a:t>
            </a:r>
            <a:endParaRPr lang="ru-RU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 descr="2941288_thumb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43800" y="4419600"/>
            <a:ext cx="1297978" cy="1846495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676400"/>
            <a:ext cx="7696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/>
              <a:t>Знаменитый хоккеист, о нём снят фильм «Легенда №17»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92_300_23968_xarlbi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 b="2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28800" y="5486400"/>
            <a:ext cx="54302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ВАЛЕРИЙ</a:t>
            </a: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ХАРЛАМОВ</a:t>
            </a:r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 descr="67102884_1290790644_b1fb440b38fa6528d9ab8b1b7beb29f7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97826" y="4114800"/>
            <a:ext cx="997945" cy="92032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381000"/>
            <a:ext cx="8610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Известнейший футболист современности. В 2006 году стал году первым, кто получил два раза подряд награду «Лучшего футболиста месяца в </a:t>
            </a:r>
            <a:r>
              <a:rPr lang="ru-RU" sz="3600" dirty="0" err="1" smtClean="0"/>
              <a:t>Премьер-лиге</a:t>
            </a:r>
            <a:r>
              <a:rPr lang="ru-RU" sz="3600" dirty="0" smtClean="0"/>
              <a:t>». Впервые с капитанской повязкой вышел на поле в 2008 году и оба гола, забил в этом матче, а затем получил «Золотой мяч» по итогам года. В команду «Реал Мадрид» перешел в 2009 году в июне, где и играет до сих </a:t>
            </a:r>
            <a:r>
              <a:rPr lang="ru-RU" sz="3600" dirty="0" smtClean="0"/>
              <a:t>пор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onaldo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6019800" y="838200"/>
            <a:ext cx="24831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Роналдо</a:t>
            </a:r>
            <a:endParaRPr lang="ru-RU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sport048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15200" y="5257800"/>
            <a:ext cx="1200150" cy="1200150"/>
          </a:xfrm>
          <a:prstGeom prst="rect">
            <a:avLst/>
          </a:prstGeom>
          <a:ln w="38100">
            <a:solidFill>
              <a:srgbClr val="FF99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533400"/>
            <a:ext cx="8382000" cy="5715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Выдающийся российский фигурист, олимпийский чемпион 2006 года, двукратный серебряный медалист Олимпиад (2002 и 2010 годов), трёхкратный чемпион мира, семикратный чемпион Европы, десятикратный чемпион России в мужском одиночном катании. Заслуженный мастер спорта России. Стал первым в истории фигуристом, выполнившим на соревнованиях каскад четверной тулуп. Выступал на Евровидение с Димой </a:t>
            </a:r>
            <a:r>
              <a:rPr lang="ru-RU" sz="3200" dirty="0" smtClean="0"/>
              <a:t>Биланом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2"/>
          <a:ext cx="9144000" cy="6858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1430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Segoe Print" pitchFamily="2" charset="0"/>
                          <a:ea typeface="Times New Roman"/>
                          <a:cs typeface="Times New Roman"/>
                        </a:rPr>
                        <a:t>Олимпийские истории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Segoe Print" pitchFamily="2" charset="0"/>
                          <a:ea typeface="Times New Roman"/>
                          <a:cs typeface="Times New Roman"/>
                        </a:rPr>
                        <a:t>Сочи –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Segoe Print" pitchFamily="2" charset="0"/>
                          <a:ea typeface="Times New Roman"/>
                          <a:cs typeface="Times New Roman"/>
                        </a:rPr>
                        <a:t>2014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Segoe Print" pitchFamily="2" charset="0"/>
                          <a:ea typeface="Times New Roman"/>
                          <a:cs typeface="Times New Roman"/>
                        </a:rPr>
                        <a:t>Зимние виды спорта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Segoe Print" pitchFamily="2" charset="0"/>
                          <a:ea typeface="Times New Roman"/>
                          <a:cs typeface="Times New Roman"/>
                        </a:rPr>
                        <a:t>Олимпийские столицы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Segoe Print" pitchFamily="2" charset="0"/>
                          <a:ea typeface="Times New Roman"/>
                          <a:cs typeface="Times New Roman"/>
                        </a:rPr>
                        <a:t>Олимпийские рекорды</a:t>
                      </a:r>
                    </a:p>
                  </a:txBody>
                  <a:tcPr marL="68580" marR="68580" marT="0" marB="0"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hlinkClick r:id="rId2" action="ppaction://hlinksldjump"/>
                        </a:rPr>
                        <a:t>10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hlinkClick r:id="rId2" action="ppaction://hlinksldjump"/>
                        </a:rPr>
                        <a:t>10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hlinkClick r:id="rId3" action="ppaction://hlinksldjump"/>
                        </a:rPr>
                        <a:t>20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hlinkClick r:id="rId3" action="ppaction://hlinksldjump"/>
                        </a:rPr>
                        <a:t>20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hlinkClick r:id="rId4" action="ppaction://hlinksldjump"/>
                        </a:rPr>
                        <a:t>30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hlinkClick r:id="rId4" action="ppaction://hlinksldjump"/>
                        </a:rPr>
                        <a:t>30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hlinkClick r:id="rId5" action="ppaction://hlinksldjump"/>
                        </a:rPr>
                        <a:t>40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hlinkClick r:id="rId5" action="ppaction://hlinksldjump"/>
                        </a:rPr>
                        <a:t>40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40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40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40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hlinkClick r:id="rId6" action="ppaction://hlinksldjump"/>
                        </a:rPr>
                        <a:t>50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hlinkClick r:id="rId6" action="ppaction://hlinksldjump"/>
                        </a:rPr>
                        <a:t>50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50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50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50</a:t>
                      </a:r>
                      <a:endParaRPr lang="ru-RU" sz="4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vgeny-plushenko-07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1000" y="2895600"/>
            <a:ext cx="44121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sldjump"/>
              </a:rPr>
              <a:t>Евгений </a:t>
            </a:r>
            <a:r>
              <a:rPr lang="ru-RU" sz="4000" dirty="0" err="1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sldjump"/>
              </a:rPr>
              <a:t>Плющенко</a:t>
            </a:r>
            <a:endParaRPr lang="ru-RU" sz="4000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62443127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15200" y="5029200"/>
            <a:ext cx="1533525" cy="1460932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1524000"/>
            <a:ext cx="8001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Советский футболист, лучший вратарь XX века. Входит в список лучших игроков XX века Единственный вратарь в истории, получавший «Золотой мяч</a:t>
            </a:r>
            <a:r>
              <a:rPr lang="ru-RU" sz="4000" dirty="0" smtClean="0"/>
              <a:t>».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22318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4980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34000" y="533400"/>
            <a:ext cx="28280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sldjump"/>
              </a:rPr>
              <a:t>Лев Яшин</a:t>
            </a:r>
            <a:endParaRPr lang="ru-RU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2f306a8bef7a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34200" y="5144334"/>
            <a:ext cx="1685925" cy="1255215"/>
          </a:xfrm>
          <a:prstGeom prst="rect">
            <a:avLst/>
          </a:prstGeom>
          <a:ln w="38100">
            <a:solidFill>
              <a:schemeClr val="tx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381000"/>
            <a:ext cx="8763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Советский, российский и австралийский боксёр, трёхкратный чемпион СССР , двукратный чемпион Европы и чемпион мира абсолютный чемпион мира (по версиям WBC/WBA/IBF) среди профессионалов. </a:t>
            </a:r>
            <a:endParaRPr lang="ru-RU" sz="3200" dirty="0" smtClean="0"/>
          </a:p>
          <a:p>
            <a:pPr algn="ctr"/>
            <a:r>
              <a:rPr lang="ru-RU" sz="3200" dirty="0" smtClean="0"/>
              <a:t>Заслуженный </a:t>
            </a:r>
            <a:r>
              <a:rPr lang="ru-RU" sz="3200" dirty="0" smtClean="0"/>
              <a:t>мастер спорта СССР.  </a:t>
            </a:r>
            <a:endParaRPr lang="ru-RU" sz="3200" dirty="0" smtClean="0"/>
          </a:p>
          <a:p>
            <a:pPr algn="ctr"/>
            <a:r>
              <a:rPr lang="ru-RU" sz="3200" dirty="0" smtClean="0"/>
              <a:t>12 </a:t>
            </a:r>
            <a:r>
              <a:rPr lang="ru-RU" sz="3200" dirty="0" smtClean="0"/>
              <a:t>июня 2011 года включён в Международный зал славы бокса как человек, внесший огромный вклад в развитие этого вида спорта. В этот же день подобной чести удостоились американец Майк </a:t>
            </a:r>
            <a:r>
              <a:rPr lang="ru-RU" sz="3200" dirty="0" err="1" smtClean="0"/>
              <a:t>Тайсон</a:t>
            </a:r>
            <a:r>
              <a:rPr lang="ru-RU" sz="3200" dirty="0" smtClean="0"/>
              <a:t>, актёр и кинорежиссёр </a:t>
            </a:r>
            <a:r>
              <a:rPr lang="ru-RU" sz="3200" dirty="0" err="1" smtClean="0"/>
              <a:t>Сильвестр</a:t>
            </a:r>
            <a:r>
              <a:rPr lang="ru-RU" sz="3200" dirty="0" smtClean="0"/>
              <a:t> Сталлоне, и известный рефери Джо </a:t>
            </a:r>
            <a:r>
              <a:rPr lang="ru-RU" sz="3200" dirty="0" smtClean="0"/>
              <a:t>Кортес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6166b9182b1daccbdfea29f3fb8624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52400"/>
            <a:ext cx="4748176" cy="6477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Рисунок 2" descr="67057047_1290695709_43d9462256edce259afd692fe52c8c00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62800" y="5359052"/>
            <a:ext cx="1255058" cy="584548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457200"/>
            <a:ext cx="8305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Эти соревнования проводится ежегодно и всегда является большим зимним праздником, который рассчитан на широкий круг любителей лыжного спорта. В нём  принимают участие, как профессиональные лыжники, так и любители, чей возраст колеблется от 12 до 70 лет.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730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2600" y="533400"/>
            <a:ext cx="5257800" cy="5777802"/>
          </a:xfrm>
          <a:prstGeom prst="rect">
            <a:avLst/>
          </a:prstGeom>
          <a:ln w="38100">
            <a:solidFill>
              <a:srgbClr val="CC3399"/>
            </a:solidFill>
          </a:ln>
        </p:spPr>
      </p:pic>
      <p:pic>
        <p:nvPicPr>
          <p:cNvPr id="4" name="Рисунок 3" descr="67057061_1290696659_fa7cacc5b9bfa1d6f2025219a664311a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67600" y="5105400"/>
            <a:ext cx="1038225" cy="1000125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85800" y="1230346"/>
            <a:ext cx="7620000" cy="3875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Самое массовое спортивное мероприятие на территории Российской Федерации, забег на дистанции от 1 км до 12 км.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Проводится с 2004 года в третье воскресенье сентября.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осс_нации_2012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685800"/>
            <a:ext cx="6265428" cy="4672966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3" name="Рисунок 2" descr="718535686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43799" y="5257800"/>
            <a:ext cx="1105359" cy="1066800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 rot="10800000" flipV="1">
            <a:off x="304800" y="485001"/>
            <a:ext cx="85344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Эти спортивные игры проводятся в нашей стране с 2011 года в соответствии с Указом Президента Российской Федерации и являются одним из приоритетных направлений спортивно-массовой работы общеобразовательных школ.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них ежегодно принимают участие более 4 миллионов ребят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5-11 классов.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1371600"/>
            <a:ext cx="7848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Скажите  название сооруженья:</a:t>
            </a:r>
          </a:p>
          <a:p>
            <a:pPr algn="ctr"/>
            <a:r>
              <a:rPr lang="ru-RU" sz="5400" dirty="0" smtClean="0"/>
              <a:t>В нём — чашей трибуны и поле сраженья.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1a9f278-ec59-7916-ec59-7919f50bde9c.photo.0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609600"/>
            <a:ext cx="5337174" cy="5412347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3" name="Рисунок 2" descr="1885020fup55pe66h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86600" y="5070834"/>
            <a:ext cx="1720088" cy="1329965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1066800"/>
            <a:ext cx="8534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Крупнейшее массовое всесоюзное и всероссийское соревнование по футболу среди детских любительских команд. С инициативой о проведении подобного массового соревнования впервые выступил советский вратарь Лев Иванович </a:t>
            </a:r>
            <a:r>
              <a:rPr lang="ru-RU" sz="4000" dirty="0" smtClean="0"/>
              <a:t>Яшин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51d246ecbf029a47f12d9812391ec02.jpe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304800"/>
            <a:ext cx="6248400" cy="62484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 descr="smiles-sport-353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91400" y="5334000"/>
            <a:ext cx="1257300" cy="914400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457200"/>
            <a:ext cx="8458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История этого детского турнира по хоккею началась 8 декабря 1964 года.  Основатель знаменитый тренер Анатолий Тарасов. В играх турнира в своё время принимали участие многие знаменитые хоккеисты, среди них — Владислав Третьяк, Александр Мальцев, Владимир Мышкин, Вячеслав Фетисов.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63845350_zolotaya-shaybv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685800"/>
            <a:ext cx="5841999" cy="5476875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3" name="Рисунок 2" descr="67102870_1290790203_01491ccbffad7ab74aa59d2df96782ba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4410" y="5257800"/>
            <a:ext cx="1442865" cy="942975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5400" y="2895600"/>
            <a:ext cx="72578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Как звучит Олимпийский девиз?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922d3f038ee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 l="58889" t="69231" r="1266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09800" y="3276600"/>
            <a:ext cx="4876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Быстре</a:t>
            </a:r>
            <a: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, </a:t>
            </a:r>
          </a:p>
          <a:p>
            <a:pPr algn="ctr"/>
            <a: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 </a:t>
            </a:r>
            <a: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выше, </a:t>
            </a:r>
            <a:endParaRPr lang="ru-RU" sz="66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hlinkClick r:id="rId2" action="ppaction://hlinksldjump"/>
            </a:endParaRPr>
          </a:p>
          <a:p>
            <a:pPr algn="ctr"/>
            <a: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сильнее</a:t>
            </a:r>
            <a:endParaRPr lang="ru-RU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 descr="smiles-sport-523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86600" y="5220182"/>
            <a:ext cx="1133475" cy="1018693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676400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/>
              <a:t>Самый древний вид спорта. </a:t>
            </a:r>
            <a:endParaRPr lang="ru-RU" sz="4800" dirty="0" smtClean="0"/>
          </a:p>
          <a:p>
            <a:pPr algn="ctr"/>
            <a:r>
              <a:rPr lang="ru-RU" sz="4800" dirty="0" smtClean="0"/>
              <a:t>С </a:t>
            </a:r>
            <a:r>
              <a:rPr lang="ru-RU" sz="4800" dirty="0" smtClean="0"/>
              <a:t>него начинались Олимпийские Игры…..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nning-2364-rn-039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 r="554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3000" y="5486400"/>
            <a:ext cx="13195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БЕГ</a:t>
            </a:r>
            <a:endParaRPr lang="ru-RU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 descr="718535686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0" y="5410200"/>
            <a:ext cx="1134966" cy="1095375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066800"/>
            <a:ext cx="7620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На открытии Олимпийских игр команды идут в порядке алфавита страны-организатора. </a:t>
            </a:r>
            <a:endParaRPr lang="ru-RU" sz="4000" dirty="0" smtClean="0"/>
          </a:p>
          <a:p>
            <a:pPr algn="ctr"/>
            <a:r>
              <a:rPr lang="ru-RU" sz="4000" dirty="0" smtClean="0"/>
              <a:t>Но </a:t>
            </a:r>
            <a:r>
              <a:rPr lang="ru-RU" sz="4000" dirty="0" smtClean="0"/>
              <a:t>впереди всегда шествует команда одной и той же страны. Какой? </a:t>
            </a:r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e613952a920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 l="15158" r="6443" b="588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53000" y="762000"/>
            <a:ext cx="35052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sldjump"/>
              </a:rPr>
              <a:t>СТАДИОН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Рисунок 6" descr="smiles-sport-570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29200" y="4114800"/>
            <a:ext cx="1038225" cy="904875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oscow_1980_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 r="1800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24600" y="3352800"/>
            <a:ext cx="24961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ГРЕЦИЯ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6" name="Рисунок 5" descr="0_42a34_5814ef75_S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50804" y="5105400"/>
            <a:ext cx="1507372" cy="107150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600200"/>
            <a:ext cx="78486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Согласно античной мифологии этот древнегреческий герой является учредителем  Олимпийских </a:t>
            </a:r>
            <a:r>
              <a:rPr lang="ru-RU" sz="4400" dirty="0" smtClean="0"/>
              <a:t>Игр</a:t>
            </a:r>
            <a:r>
              <a:rPr lang="ru-RU" sz="4400" dirty="0" smtClean="0"/>
              <a:t>.</a:t>
            </a:r>
            <a:r>
              <a:rPr lang="ru-RU" sz="4400" dirty="0" smtClean="0"/>
              <a:t> </a:t>
            </a:r>
            <a:endParaRPr lang="ru-RU" sz="4400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racleion-khampha-kenh14-02-ba10d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533400"/>
            <a:ext cx="3923169" cy="594360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TextBox 3"/>
          <p:cNvSpPr txBox="1"/>
          <p:nvPr/>
        </p:nvSpPr>
        <p:spPr>
          <a:xfrm>
            <a:off x="5438913" y="1828800"/>
            <a:ext cx="288829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ГЕРАКЛ</a:t>
            </a:r>
            <a:endParaRPr lang="ru-RU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Рисунок 4" descr="73627910_4103567_cceba9202c95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77000" y="4193569"/>
            <a:ext cx="1381125" cy="1769081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0" y="1219200"/>
            <a:ext cx="7086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/>
              <a:t>Кто был инициатором возрождения античных Олимпийских игр в виде всемирных спортивных соревнований.</a:t>
            </a:r>
            <a:endParaRPr lang="ru-RU" sz="4800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10549287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381000"/>
            <a:ext cx="4949072" cy="48006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68452" y="5715000"/>
            <a:ext cx="41390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sldjump"/>
              </a:rPr>
              <a:t>Пьер де Кубертен</a:t>
            </a:r>
            <a:endParaRPr lang="ru-RU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smiles-sport-474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72400" y="4572000"/>
            <a:ext cx="874059" cy="14859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066800"/>
            <a:ext cx="8305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Талисман олимпиады Сочи 2014, весёлый и дружелюбный персонаж. В отборочном туре конкурса талисманов он рассказал, что живёт в горах Кавказа и как спасатель-альпинист помогает жителям близлежащих деревень спасаться от лавин. А своим любимый видом спорта он считает сноуборд…..</a:t>
            </a:r>
            <a:endParaRPr lang="ru-RU" sz="3600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27272c9df01b9ea2bbc0a9731ca319d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 l="26765" r="36176"/>
          <a:stretch>
            <a:fillRect/>
          </a:stretch>
        </p:blipFill>
        <p:spPr>
          <a:xfrm>
            <a:off x="609600" y="141111"/>
            <a:ext cx="4267200" cy="671688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943600" y="2057400"/>
            <a:ext cx="25247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sldjump"/>
              </a:rPr>
              <a:t>Леопард</a:t>
            </a:r>
            <a:endParaRPr lang="ru-RU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smiles-sport-543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48400" y="5029200"/>
            <a:ext cx="1820333" cy="1228725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685800"/>
            <a:ext cx="8382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Этот талисман придумала одиннадцатиклассница </a:t>
            </a:r>
            <a:endParaRPr lang="ru-RU" sz="4000" dirty="0" smtClean="0"/>
          </a:p>
          <a:p>
            <a:pPr algn="ctr"/>
            <a:r>
              <a:rPr lang="ru-RU" sz="4000" dirty="0" smtClean="0"/>
              <a:t>Сильвия </a:t>
            </a:r>
            <a:r>
              <a:rPr lang="ru-RU" sz="4000" dirty="0" smtClean="0"/>
              <a:t>Петрова. </a:t>
            </a:r>
            <a:endParaRPr lang="ru-RU" sz="4000" dirty="0" smtClean="0"/>
          </a:p>
          <a:p>
            <a:pPr algn="ctr"/>
            <a:r>
              <a:rPr lang="ru-RU" sz="4000" dirty="0" smtClean="0"/>
              <a:t>Девушка </a:t>
            </a:r>
            <a:r>
              <a:rPr lang="ru-RU" sz="4000" dirty="0" smtClean="0"/>
              <a:t>рассказала, что её персонаж обладает весёлым нравом и оптимизмом, занимается спортом, блестяще </a:t>
            </a:r>
            <a:r>
              <a:rPr lang="ru-RU" sz="4000" dirty="0" smtClean="0"/>
              <a:t>учится.</a:t>
            </a:r>
          </a:p>
          <a:p>
            <a:pPr algn="ctr"/>
            <a:r>
              <a:rPr lang="ru-RU" sz="4000" dirty="0" smtClean="0"/>
              <a:t> </a:t>
            </a:r>
            <a:r>
              <a:rPr lang="ru-RU" sz="4000" dirty="0" smtClean="0"/>
              <a:t>Любимый вид спорта  — фигурное </a:t>
            </a:r>
            <a:r>
              <a:rPr lang="ru-RU" sz="4000" dirty="0" smtClean="0"/>
              <a:t>катание </a:t>
            </a:r>
            <a:endParaRPr lang="ru-RU" sz="4000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27272c9df01b9ea2bbc0a9731ca319d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 l="5864" t="13429" r="71333" b="8857"/>
          <a:stretch>
            <a:fillRect/>
          </a:stretch>
        </p:blipFill>
        <p:spPr>
          <a:xfrm>
            <a:off x="914400" y="228600"/>
            <a:ext cx="3334641" cy="66294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257800" y="1447800"/>
            <a:ext cx="242015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sldjump"/>
              </a:rPr>
              <a:t>Зайка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62443127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77000" y="4800600"/>
            <a:ext cx="1609725" cy="1533525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990600"/>
            <a:ext cx="8229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Этот талисман Сочинской олимпиады умеет кататься на лыжах и коньках, любит бегать и играть в </a:t>
            </a:r>
            <a:r>
              <a:rPr lang="ru-RU" sz="4000" dirty="0" smtClean="0"/>
              <a:t>кёрлинг</a:t>
            </a:r>
            <a:r>
              <a:rPr lang="ru-RU" sz="4000" dirty="0" smtClean="0"/>
              <a:t>. Но больше всего ему нравится кататься на спортивных санках, а бобслей он считает своим любимым видом </a:t>
            </a:r>
            <a:r>
              <a:rPr lang="ru-RU" sz="4000" dirty="0" smtClean="0"/>
              <a:t>спорта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1143000"/>
            <a:ext cx="5943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Вот серебряный лужок,</a:t>
            </a:r>
          </a:p>
          <a:p>
            <a:r>
              <a:rPr lang="ru-RU" sz="4000" dirty="0" smtClean="0"/>
              <a:t>Не видать барашка,</a:t>
            </a:r>
          </a:p>
          <a:p>
            <a:r>
              <a:rPr lang="ru-RU" sz="4000" dirty="0" smtClean="0"/>
              <a:t>Не мычит на </a:t>
            </a:r>
            <a:r>
              <a:rPr lang="ru-RU" sz="4000" dirty="0" smtClean="0"/>
              <a:t>нём </a:t>
            </a:r>
            <a:r>
              <a:rPr lang="ru-RU" sz="4000" dirty="0" smtClean="0"/>
              <a:t>бычок,</a:t>
            </a:r>
          </a:p>
          <a:p>
            <a:r>
              <a:rPr lang="ru-RU" sz="4000" dirty="0" smtClean="0"/>
              <a:t>Не цветет ромашка.</a:t>
            </a:r>
          </a:p>
          <a:p>
            <a:r>
              <a:rPr lang="ru-RU" sz="4000" dirty="0" smtClean="0"/>
              <a:t>Наш лужок зимой хорош,</a:t>
            </a:r>
          </a:p>
          <a:p>
            <a:r>
              <a:rPr lang="ru-RU" sz="4000" dirty="0" smtClean="0"/>
              <a:t>А весною не найдешь.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27272c9df01b9ea2bbc0a9731ca319d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 l="62000"/>
          <a:stretch>
            <a:fillRect/>
          </a:stretch>
        </p:blipFill>
        <p:spPr>
          <a:xfrm>
            <a:off x="685800" y="533400"/>
            <a:ext cx="3631039" cy="557396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343400" y="1905000"/>
            <a:ext cx="411554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sldjump"/>
              </a:rPr>
              <a:t>Мишка</a:t>
            </a:r>
            <a:endParaRPr lang="ru-RU" sz="6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01ba3f63db43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0800" y="4724400"/>
            <a:ext cx="1690487" cy="1219200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371600"/>
            <a:ext cx="8153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/>
              <a:t>Этот олимпийский атрибут на Сочинской олимпиаде напоминает перо жар-птицы, как символ надежды и </a:t>
            </a:r>
            <a:r>
              <a:rPr lang="ru-RU" sz="4800" dirty="0" smtClean="0"/>
              <a:t>удачи</a:t>
            </a:r>
            <a:r>
              <a:rPr lang="ru-RU" sz="4400" dirty="0" smtClean="0"/>
              <a:t>.</a:t>
            </a:r>
            <a:r>
              <a:rPr lang="ru-RU" sz="4400" dirty="0" smtClean="0"/>
              <a:t> </a:t>
            </a:r>
            <a:endParaRPr lang="ru-RU" sz="4400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17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04800"/>
            <a:ext cx="4191000" cy="62865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648200" y="1066800"/>
            <a:ext cx="4267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sldjump"/>
              </a:rPr>
              <a:t>Факел олимпийского </a:t>
            </a:r>
          </a:p>
          <a:p>
            <a:pPr algn="ctr"/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sldjump"/>
              </a:rPr>
              <a:t>огня</a:t>
            </a:r>
            <a:endParaRPr lang="ru-RU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smiles-sport-323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77000" y="4495800"/>
            <a:ext cx="1504950" cy="1504950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457200"/>
            <a:ext cx="86106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Первое слово в девизе Сочинских Олимпийских Игр отражает накал спортивной борьбы и зрительских страстей, указывает на место проведения Игр – южный курортный город Сочи. </a:t>
            </a:r>
            <a:endParaRPr lang="ru-RU" sz="2800" dirty="0" smtClean="0"/>
          </a:p>
          <a:p>
            <a:pPr algn="ctr"/>
            <a:r>
              <a:rPr lang="ru-RU" sz="2800" dirty="0" smtClean="0"/>
              <a:t>Второе </a:t>
            </a:r>
            <a:r>
              <a:rPr lang="ru-RU" sz="2800" dirty="0" smtClean="0"/>
              <a:t>слово говорит о времени проведения Игр, их типе, а также отражает традиционность восприятия России в глазах всего мира. </a:t>
            </a:r>
            <a:endParaRPr lang="ru-RU" sz="2800" dirty="0" smtClean="0"/>
          </a:p>
          <a:p>
            <a:pPr algn="ctr"/>
            <a:r>
              <a:rPr lang="ru-RU" sz="2800" dirty="0" smtClean="0"/>
              <a:t>Третье </a:t>
            </a:r>
            <a:r>
              <a:rPr lang="ru-RU" sz="2800" dirty="0" smtClean="0"/>
              <a:t>слово символизирует сопричастность и сокращение расстояний до далеких событий, говорит о том, что Игры – это масштабный комплексный проект, который позволит каждому радоваться победам, испытывать гордость и сопереживать. </a:t>
            </a:r>
            <a:endParaRPr lang="ru-RU" sz="2800" dirty="0" smtClean="0"/>
          </a:p>
          <a:p>
            <a:pPr algn="ctr"/>
            <a:r>
              <a:rPr lang="ru-RU" sz="2800" dirty="0" smtClean="0"/>
              <a:t>Как </a:t>
            </a:r>
            <a:r>
              <a:rPr lang="ru-RU" sz="2800" dirty="0" smtClean="0"/>
              <a:t>звучит девиз…..</a:t>
            </a:r>
            <a:endParaRPr lang="ru-RU" sz="2800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21001-7E794E170FDA620A-0-1-97DAD9A9-F6CB1E3798F262BF.jpe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381000"/>
            <a:ext cx="5943600" cy="594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goldy2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87728" y="4876800"/>
            <a:ext cx="1121769" cy="1095375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066800"/>
            <a:ext cx="8077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Местом рождения этого вида спорта считается город Монреаль. Правила придумали студенты </a:t>
            </a:r>
            <a:r>
              <a:rPr lang="ru-RU" sz="4000" dirty="0" err="1" smtClean="0"/>
              <a:t>монреальского</a:t>
            </a:r>
            <a:r>
              <a:rPr lang="ru-RU" sz="4000" dirty="0" smtClean="0"/>
              <a:t> университета. В 1875 проведен первый матч, а в 1920 состоялся первый чемпионат мира по этому виду спорту.</a:t>
            </a:r>
            <a:endParaRPr lang="ru-RU" sz="4000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219200"/>
            <a:ext cx="8305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Этот интереснейший вид спорта возник в Шотландии. Участники двух команд поочерёдно пускают по льду специальные тяжёлые гранитные снаряды («камни») в сторону размеченной на льду мишени. </a:t>
            </a:r>
            <a:endParaRPr lang="ru-RU" sz="4000" dirty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533400"/>
            <a:ext cx="86868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Самый древний вид спорта. Археологи находят приспособления для занятия этим спортом, выполненные из костей животных, и датируют их 4 тысячелетием до н.э.! Однако рождение,  как вида спорта, связывают с моментом, когда эти специальные приспособления начали изготавливать из железа, а не из кости. (XII–XIV век) Первоначально этот вид спорта  представлял собой состязание по мастерству вычерчивать на льду разнообразные фигуры, сохраняя при этом красивую позу.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935-katok2008-081202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 l="1111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10200" y="609600"/>
            <a:ext cx="21319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КАТОК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 descr="62443127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67600" y="5257800"/>
            <a:ext cx="1381125" cy="1315746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96983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04800"/>
            <a:ext cx="6248400" cy="62484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TextBox 2"/>
          <p:cNvSpPr txBox="1"/>
          <p:nvPr/>
        </p:nvSpPr>
        <p:spPr>
          <a:xfrm>
            <a:off x="6477000" y="990600"/>
            <a:ext cx="24080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ФИГУРНОЕ 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sldjump"/>
              </a:rPr>
              <a:t>КАТАНИЕ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62443127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10400" y="4572000"/>
            <a:ext cx="1609725" cy="1533525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1447800"/>
            <a:ext cx="73152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Этот  вид спорта оформился в XIX веке в Норвегии в качестве упражнения для солдат. В 1960 году включён в программу зимних Олимпийских игр.</a:t>
            </a:r>
            <a:endParaRPr lang="ru-RU" sz="4000" dirty="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1828800" y="1905000"/>
            <a:ext cx="5638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Какой город стал столицей 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Олимпийский Игр  современности.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1295400"/>
            <a:ext cx="7086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В нашей стране Олимпиада  проходят во второй раз. Впервые проходила летом 1980 года. Назовите город, в котором проходили </a:t>
            </a:r>
            <a:r>
              <a:rPr lang="en-US" sz="4000" dirty="0" smtClean="0"/>
              <a:t>XXII </a:t>
            </a:r>
            <a:r>
              <a:rPr lang="ru-RU" sz="4000" dirty="0" smtClean="0"/>
              <a:t>летние Олимпийские игры.</a:t>
            </a:r>
            <a:endParaRPr lang="ru-RU" sz="4000" dirty="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5746_original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152400"/>
            <a:ext cx="4335236" cy="6473952"/>
          </a:xfrm>
          <a:prstGeom prst="rect">
            <a:avLst/>
          </a:prstGeom>
        </p:spPr>
      </p:pic>
      <p:pic>
        <p:nvPicPr>
          <p:cNvPr id="2" name="Рисунок 1" descr="13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609600"/>
            <a:ext cx="6978216" cy="6072934"/>
          </a:xfrm>
          <a:prstGeom prst="rect">
            <a:avLst/>
          </a:prstGeom>
        </p:spPr>
      </p:pic>
      <p:pic>
        <p:nvPicPr>
          <p:cNvPr id="4" name="Рисунок 3" descr="smiles-sport-323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67600" y="5257800"/>
            <a:ext cx="1352550" cy="1352550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0600" y="1752600"/>
            <a:ext cx="6934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В  каком городе проходили последние летние  Олимпийские Игры?</a:t>
            </a:r>
            <a:endParaRPr lang="ru-RU" sz="4400" dirty="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6800" y="1143000"/>
            <a:ext cx="6781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В 2014 году в городе Сочи пройдут </a:t>
            </a:r>
            <a:r>
              <a:rPr lang="en-US" sz="3600" dirty="0" smtClean="0"/>
              <a:t>XXII</a:t>
            </a:r>
            <a:r>
              <a:rPr lang="ru-RU" sz="3600" dirty="0" smtClean="0"/>
              <a:t> Олимпийские зимние Игры. Впервые зимняя Олимпиада состоялась в 1924 году во Франции. Назовите столицу </a:t>
            </a:r>
            <a:r>
              <a:rPr lang="en-US" sz="3600" dirty="0" smtClean="0"/>
              <a:t>I</a:t>
            </a:r>
            <a:r>
              <a:rPr lang="ru-RU" sz="3600" dirty="0" smtClean="0"/>
              <a:t> зимней Олимпиады.</a:t>
            </a: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19200" y="2039781"/>
            <a:ext cx="6400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Разбираться нужно в спорте: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Теннисист — игрок на корте.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Как, скажите-ка мне сами,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дзюдо мат зовут?......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381000"/>
            <a:ext cx="8153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Более провального выступления у нашей страны никогда не было. Россию называют чемпионом по количеству «деревянных» медалей – семь раз наши спортсмены останавливались буквально в шаге от пьедестала почета, занимая обидное четвертое место. Назовите столицу, в котором проходила такая неудачная для российских спортсменов, зимняя Олимпиада.</a:t>
            </a:r>
            <a:endParaRPr lang="ru-RU" sz="3600" dirty="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990600"/>
            <a:ext cx="7543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Рекордное достижение по количеству  олимпийских наград принадлежит Николаю Андрианову (СССР), на его счету 15 олимпийских медалей. </a:t>
            </a:r>
            <a:endParaRPr lang="ru-RU" sz="4000" dirty="0" smtClean="0"/>
          </a:p>
          <a:p>
            <a:pPr algn="ctr"/>
            <a:r>
              <a:rPr lang="ru-RU" sz="4000" dirty="0" smtClean="0"/>
              <a:t>А </a:t>
            </a:r>
            <a:r>
              <a:rPr lang="ru-RU" sz="4000" dirty="0" smtClean="0"/>
              <a:t>по какому виду спорта?</a:t>
            </a:r>
            <a:endParaRPr lang="ru-RU" sz="4000" dirty="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_ANik2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533400"/>
            <a:ext cx="5334000" cy="573405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5715000" y="1143000"/>
            <a:ext cx="2895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СПОРТИВНАЯ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sldjump"/>
              </a:rPr>
              <a:t>ГИМНАСТИКА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 descr="sport_smilie_0085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0" y="4648200"/>
            <a:ext cx="1581150" cy="1221798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0" y="2133600"/>
            <a:ext cx="5791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В какой стране чаше всего проходили Олимпийские игры?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SA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304800"/>
            <a:ext cx="7121041" cy="475107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5800" y="5562600"/>
            <a:ext cx="63432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sldjump"/>
              </a:rPr>
              <a:t>Соединённые Штаты Америки</a:t>
            </a:r>
            <a:endParaRPr lang="ru-RU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sport060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15200" y="5562600"/>
            <a:ext cx="1466850" cy="822867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5400" y="1828800"/>
            <a:ext cx="7086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Хоккейный вратарь, трехкратный олимпийский чемпион, в 22 года признанный лучшим вратарем мира. </a:t>
            </a:r>
            <a:endParaRPr lang="ru-RU" sz="4000" dirty="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1371600"/>
            <a:ext cx="77724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Трехкратная олимпийская чемпионка в фигурном катании, партнерша Алексея Уланова и Александра Зайцева. </a:t>
            </a:r>
            <a:endParaRPr lang="ru-RU" sz="4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1548</Words>
  <Application>Microsoft Office PowerPoint</Application>
  <PresentationFormat>Экран (4:3)</PresentationFormat>
  <Paragraphs>185</Paragraphs>
  <Slides>102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102</vt:i4>
      </vt:variant>
    </vt:vector>
  </HeadingPairs>
  <TitlesOfParts>
    <vt:vector size="103" baseType="lpstr">
      <vt:lpstr>Office Theme</vt:lpstr>
      <vt:lpstr>Слайд 1</vt:lpstr>
      <vt:lpstr>ВЫБЕРИ РАУНД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  <vt:lpstr>Слайд 71</vt:lpstr>
      <vt:lpstr>Слайд 72</vt:lpstr>
      <vt:lpstr>Слайд 73</vt:lpstr>
      <vt:lpstr>Слайд 74</vt:lpstr>
      <vt:lpstr>Слайд 75</vt:lpstr>
      <vt:lpstr>Слайд 76</vt:lpstr>
      <vt:lpstr>Слайд 77</vt:lpstr>
      <vt:lpstr>Слайд 78</vt:lpstr>
      <vt:lpstr>Слайд 79</vt:lpstr>
      <vt:lpstr>Слайд 80</vt:lpstr>
      <vt:lpstr>Слайд 81</vt:lpstr>
      <vt:lpstr>Слайд 82</vt:lpstr>
      <vt:lpstr>Слайд 83</vt:lpstr>
      <vt:lpstr>Слайд 84</vt:lpstr>
      <vt:lpstr>Слайд 85</vt:lpstr>
      <vt:lpstr>Слайд 86</vt:lpstr>
      <vt:lpstr>Слайд 87</vt:lpstr>
      <vt:lpstr>Слайд 88</vt:lpstr>
      <vt:lpstr>Слайд 89</vt:lpstr>
      <vt:lpstr>Слайд 90</vt:lpstr>
      <vt:lpstr>Слайд 91</vt:lpstr>
      <vt:lpstr>Слайд 92</vt:lpstr>
      <vt:lpstr>Слайд 93</vt:lpstr>
      <vt:lpstr>Слайд 94</vt:lpstr>
      <vt:lpstr>Слайд 95</vt:lpstr>
      <vt:lpstr>Слайд 96</vt:lpstr>
      <vt:lpstr>Слайд 97</vt:lpstr>
      <vt:lpstr>Слайд 98</vt:lpstr>
      <vt:lpstr>Слайд 99</vt:lpstr>
      <vt:lpstr>Слайд 100</vt:lpstr>
      <vt:lpstr>Слайд 101</vt:lpstr>
      <vt:lpstr>Слайд 102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95</cp:revision>
  <dcterms:created xsi:type="dcterms:W3CDTF">2013-12-10T08:10:38Z</dcterms:created>
  <dcterms:modified xsi:type="dcterms:W3CDTF">2013-12-10T15:07:50Z</dcterms:modified>
</cp:coreProperties>
</file>